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01B0E35-B88F-4DAE-B841-6E80E9E23137}" type="datetimeFigureOut">
              <a:rPr lang="nl-NL" smtClean="0"/>
              <a:pPr/>
              <a:t>4-11-2012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01B0E35-B88F-4DAE-B841-6E80E9E23137}" type="datetimeFigureOut">
              <a:rPr lang="nl-NL" smtClean="0"/>
              <a:pPr/>
              <a:t>4-11-2012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01B0E35-B88F-4DAE-B841-6E80E9E23137}" type="datetimeFigureOut">
              <a:rPr lang="nl-NL" smtClean="0"/>
              <a:pPr/>
              <a:t>4-11-2012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01B0E35-B88F-4DAE-B841-6E80E9E23137}" type="datetimeFigureOut">
              <a:rPr lang="nl-NL" smtClean="0"/>
              <a:pPr/>
              <a:t>4-11-2012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01B0E35-B88F-4DAE-B841-6E80E9E23137}" type="datetimeFigureOut">
              <a:rPr lang="nl-NL" smtClean="0"/>
              <a:pPr/>
              <a:t>4-11-2012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01B0E35-B88F-4DAE-B841-6E80E9E23137}" type="datetimeFigureOut">
              <a:rPr lang="nl-NL" smtClean="0"/>
              <a:pPr/>
              <a:t>4-11-2012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01B0E35-B88F-4DAE-B841-6E80E9E23137}" type="datetimeFigureOut">
              <a:rPr lang="nl-NL" smtClean="0"/>
              <a:pPr/>
              <a:t>4-11-2012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01B0E35-B88F-4DAE-B841-6E80E9E23137}" type="datetimeFigureOut">
              <a:rPr lang="nl-NL" smtClean="0"/>
              <a:pPr/>
              <a:t>4-11-2012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01B0E35-B88F-4DAE-B841-6E80E9E23137}" type="datetimeFigureOut">
              <a:rPr lang="nl-NL" smtClean="0"/>
              <a:pPr/>
              <a:t>4-11-2012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01B0E35-B88F-4DAE-B841-6E80E9E23137}" type="datetimeFigureOut">
              <a:rPr lang="nl-NL" smtClean="0"/>
              <a:pPr/>
              <a:t>4-11-2012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01B0E35-B88F-4DAE-B841-6E80E9E23137}" type="datetimeFigureOut">
              <a:rPr lang="nl-NL" smtClean="0"/>
              <a:pPr/>
              <a:t>4-11-2012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1C17597-CEAE-4220-8727-1B207F42797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B0E35-B88F-4DAE-B841-6E80E9E23137}" type="datetimeFigureOut">
              <a:rPr lang="nl-NL" smtClean="0"/>
              <a:pPr/>
              <a:t>4-11-2012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17597-CEAE-4220-8727-1B207F42797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gif"/><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gif"/><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476672"/>
            <a:ext cx="7772400" cy="1470025"/>
          </a:xfrm>
        </p:spPr>
        <p:txBody>
          <a:bodyPr/>
          <a:lstStyle/>
          <a:p>
            <a:r>
              <a:rPr lang="nl-NL" smtClean="0"/>
              <a:t>Europa </a:t>
            </a:r>
            <a:r>
              <a:rPr lang="nl-NL" dirty="0" smtClean="0"/>
              <a:t>Quiz</a:t>
            </a:r>
            <a:endParaRPr lang="nl-NL" dirty="0"/>
          </a:p>
        </p:txBody>
      </p:sp>
      <p:pic>
        <p:nvPicPr>
          <p:cNvPr id="1026" name="Picture 2" descr="http://www.klap.net/leerkr/suggesties/sug885/VlagEU.gif"/>
          <p:cNvPicPr>
            <a:picLocks noChangeAspect="1" noChangeArrowheads="1"/>
          </p:cNvPicPr>
          <p:nvPr/>
        </p:nvPicPr>
        <p:blipFill>
          <a:blip r:embed="rId2" cstate="print"/>
          <a:srcRect/>
          <a:stretch>
            <a:fillRect/>
          </a:stretch>
        </p:blipFill>
        <p:spPr bwMode="auto">
          <a:xfrm>
            <a:off x="755576" y="1556792"/>
            <a:ext cx="7668344" cy="513858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9: Land invullen</a:t>
            </a:r>
            <a:endParaRPr lang="nl-NL" dirty="0"/>
          </a:p>
        </p:txBody>
      </p:sp>
      <p:sp>
        <p:nvSpPr>
          <p:cNvPr id="3" name="Tijdelijke aanduiding voor inhoud 2"/>
          <p:cNvSpPr>
            <a:spLocks noGrp="1"/>
          </p:cNvSpPr>
          <p:nvPr>
            <p:ph idx="1"/>
          </p:nvPr>
        </p:nvSpPr>
        <p:spPr/>
        <p:txBody>
          <a:bodyPr/>
          <a:lstStyle/>
          <a:p>
            <a:pPr lvl="0">
              <a:buNone/>
            </a:pPr>
            <a:r>
              <a:rPr lang="nl-NL" dirty="0"/>
              <a:t>Het land waar Red Bull wordt gemaakt. In </a:t>
            </a:r>
            <a:r>
              <a:rPr lang="nl-NL" dirty="0" smtClean="0"/>
              <a:t>deze </a:t>
            </a:r>
            <a:r>
              <a:rPr lang="nl-NL" dirty="0"/>
              <a:t>lidstaat zijn veel mensen die heel veel roken. Koning Beatrix gaat in dit land vaak op Skivakantie?</a:t>
            </a:r>
          </a:p>
          <a:p>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10: Land invullen</a:t>
            </a:r>
            <a:endParaRPr lang="nl-NL" dirty="0"/>
          </a:p>
        </p:txBody>
      </p:sp>
      <p:sp>
        <p:nvSpPr>
          <p:cNvPr id="3" name="Tijdelijke aanduiding voor inhoud 2"/>
          <p:cNvSpPr>
            <a:spLocks noGrp="1"/>
          </p:cNvSpPr>
          <p:nvPr>
            <p:ph idx="1"/>
          </p:nvPr>
        </p:nvSpPr>
        <p:spPr/>
        <p:txBody>
          <a:bodyPr/>
          <a:lstStyle/>
          <a:p>
            <a:pPr lvl="0">
              <a:buNone/>
            </a:pPr>
            <a:r>
              <a:rPr lang="nl-NL" dirty="0"/>
              <a:t>Dit land is van </a:t>
            </a:r>
            <a:r>
              <a:rPr lang="nl-NL" dirty="0" err="1"/>
              <a:t>Pippi</a:t>
            </a:r>
            <a:r>
              <a:rPr lang="nl-NL" dirty="0"/>
              <a:t> Langkous, Ikea en de H&amp;M. Er is deze lidstaat veel bos, dus ze verkopen heel veel hout aan de andere EU-landen.</a:t>
            </a:r>
          </a:p>
          <a:p>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11: Land invullen </a:t>
            </a:r>
            <a:endParaRPr lang="nl-NL" dirty="0"/>
          </a:p>
        </p:txBody>
      </p:sp>
      <p:sp>
        <p:nvSpPr>
          <p:cNvPr id="3" name="Tijdelijke aanduiding voor inhoud 2"/>
          <p:cNvSpPr>
            <a:spLocks noGrp="1"/>
          </p:cNvSpPr>
          <p:nvPr>
            <p:ph idx="1"/>
          </p:nvPr>
        </p:nvSpPr>
        <p:spPr/>
        <p:txBody>
          <a:bodyPr/>
          <a:lstStyle/>
          <a:p>
            <a:pPr lvl="0">
              <a:buNone/>
            </a:pPr>
            <a:r>
              <a:rPr lang="nl-NL" dirty="0"/>
              <a:t>De hoofdstad van deze lidstaat is heel belangrijk voor de EU. De Europese Commissie en het Europees Parlement vergaderen hier. Er worden drie officiële talen gesproken. Het land staat bekend om patat en bier.</a:t>
            </a:r>
          </a:p>
          <a:p>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836712"/>
            <a:ext cx="8003232" cy="580926"/>
          </a:xfrm>
        </p:spPr>
        <p:txBody>
          <a:bodyPr>
            <a:normAutofit fontScale="90000"/>
          </a:bodyPr>
          <a:lstStyle/>
          <a:p>
            <a:r>
              <a:rPr lang="nl-NL" dirty="0" smtClean="0"/>
              <a:t>Vraag 12:In welke stad staan deze bekende gebouwen</a:t>
            </a:r>
            <a:br>
              <a:rPr lang="nl-NL" dirty="0" smtClean="0"/>
            </a:br>
            <a:endParaRPr lang="nl-NL" dirty="0"/>
          </a:p>
        </p:txBody>
      </p:sp>
      <p:pic>
        <p:nvPicPr>
          <p:cNvPr id="7170" name="Picture 2" descr="http://www.eiffeltoren.net/eiffeltoren.jpg"/>
          <p:cNvPicPr>
            <a:picLocks noChangeAspect="1" noChangeArrowheads="1"/>
          </p:cNvPicPr>
          <p:nvPr/>
        </p:nvPicPr>
        <p:blipFill>
          <a:blip r:embed="rId2" cstate="print"/>
          <a:srcRect/>
          <a:stretch>
            <a:fillRect/>
          </a:stretch>
        </p:blipFill>
        <p:spPr bwMode="auto">
          <a:xfrm>
            <a:off x="0" y="1556792"/>
            <a:ext cx="2411760" cy="4104456"/>
          </a:xfrm>
          <a:prstGeom prst="rect">
            <a:avLst/>
          </a:prstGeom>
          <a:noFill/>
        </p:spPr>
      </p:pic>
      <p:pic>
        <p:nvPicPr>
          <p:cNvPr id="7172" name="Picture 4" descr="http://upload.wikimedia.org/wikipedia/commons/thumb/b/b2/Clock_Tower_-_Palace_of_Westminster,_London_-_September_2006-2.jpg/220px-Clock_Tower_-_Palace_of_Westminster,_London_-_September_2006-2.jpg"/>
          <p:cNvPicPr>
            <a:picLocks noChangeAspect="1" noChangeArrowheads="1"/>
          </p:cNvPicPr>
          <p:nvPr/>
        </p:nvPicPr>
        <p:blipFill>
          <a:blip r:embed="rId3" cstate="print"/>
          <a:srcRect/>
          <a:stretch>
            <a:fillRect/>
          </a:stretch>
        </p:blipFill>
        <p:spPr bwMode="auto">
          <a:xfrm>
            <a:off x="7308304" y="1340768"/>
            <a:ext cx="1835696" cy="4248472"/>
          </a:xfrm>
          <a:prstGeom prst="rect">
            <a:avLst/>
          </a:prstGeom>
          <a:noFill/>
        </p:spPr>
      </p:pic>
      <p:pic>
        <p:nvPicPr>
          <p:cNvPr id="7174" name="Picture 6" descr="http://www.jackbazen.nl/Bulgarije/Sofia/sofia_kathedraal.jpg"/>
          <p:cNvPicPr>
            <a:picLocks noChangeAspect="1" noChangeArrowheads="1"/>
          </p:cNvPicPr>
          <p:nvPr/>
        </p:nvPicPr>
        <p:blipFill>
          <a:blip r:embed="rId4" cstate="print"/>
          <a:srcRect/>
          <a:stretch>
            <a:fillRect/>
          </a:stretch>
        </p:blipFill>
        <p:spPr bwMode="auto">
          <a:xfrm>
            <a:off x="3419872" y="1556792"/>
            <a:ext cx="2880320" cy="2160240"/>
          </a:xfrm>
          <a:prstGeom prst="rect">
            <a:avLst/>
          </a:prstGeom>
          <a:noFill/>
        </p:spPr>
      </p:pic>
      <p:pic>
        <p:nvPicPr>
          <p:cNvPr id="7176" name="Picture 8" descr="http://www.goedkoopnaarschiphol.nl/resources/images/Brussel.jpg"/>
          <p:cNvPicPr>
            <a:picLocks noChangeAspect="1" noChangeArrowheads="1"/>
          </p:cNvPicPr>
          <p:nvPr/>
        </p:nvPicPr>
        <p:blipFill>
          <a:blip r:embed="rId5" cstate="print"/>
          <a:srcRect/>
          <a:stretch>
            <a:fillRect/>
          </a:stretch>
        </p:blipFill>
        <p:spPr bwMode="auto">
          <a:xfrm>
            <a:off x="3635896" y="4077072"/>
            <a:ext cx="2298799" cy="2298800"/>
          </a:xfrm>
          <a:prstGeom prst="rect">
            <a:avLst/>
          </a:prstGeom>
          <a:noFill/>
        </p:spPr>
      </p:pic>
      <p:sp>
        <p:nvSpPr>
          <p:cNvPr id="8" name="Tekstvak 7"/>
          <p:cNvSpPr txBox="1"/>
          <p:nvPr/>
        </p:nvSpPr>
        <p:spPr>
          <a:xfrm>
            <a:off x="179512" y="5805264"/>
            <a:ext cx="1944216" cy="369332"/>
          </a:xfrm>
          <a:prstGeom prst="rect">
            <a:avLst/>
          </a:prstGeom>
          <a:noFill/>
        </p:spPr>
        <p:txBody>
          <a:bodyPr wrap="square" rtlCol="0">
            <a:spAutoFit/>
          </a:bodyPr>
          <a:lstStyle/>
          <a:p>
            <a:r>
              <a:rPr lang="nl-NL" dirty="0" smtClean="0"/>
              <a:t>1.</a:t>
            </a:r>
            <a:endParaRPr lang="nl-NL" dirty="0"/>
          </a:p>
        </p:txBody>
      </p:sp>
      <p:sp>
        <p:nvSpPr>
          <p:cNvPr id="10" name="Tekstvak 9"/>
          <p:cNvSpPr txBox="1"/>
          <p:nvPr/>
        </p:nvSpPr>
        <p:spPr>
          <a:xfrm>
            <a:off x="2771800" y="1700808"/>
            <a:ext cx="576064" cy="369332"/>
          </a:xfrm>
          <a:prstGeom prst="rect">
            <a:avLst/>
          </a:prstGeom>
          <a:noFill/>
        </p:spPr>
        <p:txBody>
          <a:bodyPr wrap="square" rtlCol="0">
            <a:spAutoFit/>
          </a:bodyPr>
          <a:lstStyle/>
          <a:p>
            <a:r>
              <a:rPr lang="nl-NL" dirty="0" smtClean="0"/>
              <a:t>2.</a:t>
            </a:r>
            <a:endParaRPr lang="nl-NL" dirty="0"/>
          </a:p>
        </p:txBody>
      </p:sp>
      <p:sp>
        <p:nvSpPr>
          <p:cNvPr id="11" name="Tekstvak 10"/>
          <p:cNvSpPr txBox="1"/>
          <p:nvPr/>
        </p:nvSpPr>
        <p:spPr>
          <a:xfrm>
            <a:off x="2987824" y="4221088"/>
            <a:ext cx="504056" cy="369332"/>
          </a:xfrm>
          <a:prstGeom prst="rect">
            <a:avLst/>
          </a:prstGeom>
          <a:noFill/>
        </p:spPr>
        <p:txBody>
          <a:bodyPr wrap="square" rtlCol="0">
            <a:spAutoFit/>
          </a:bodyPr>
          <a:lstStyle/>
          <a:p>
            <a:r>
              <a:rPr lang="nl-NL" dirty="0" smtClean="0"/>
              <a:t>3.</a:t>
            </a:r>
            <a:endParaRPr lang="nl-NL" dirty="0"/>
          </a:p>
        </p:txBody>
      </p:sp>
      <p:sp>
        <p:nvSpPr>
          <p:cNvPr id="12" name="Tekstvak 11"/>
          <p:cNvSpPr txBox="1"/>
          <p:nvPr/>
        </p:nvSpPr>
        <p:spPr>
          <a:xfrm>
            <a:off x="6948264" y="3717032"/>
            <a:ext cx="360040" cy="369332"/>
          </a:xfrm>
          <a:prstGeom prst="rect">
            <a:avLst/>
          </a:prstGeom>
          <a:noFill/>
        </p:spPr>
        <p:txBody>
          <a:bodyPr wrap="square" rtlCol="0">
            <a:spAutoFit/>
          </a:bodyPr>
          <a:lstStyle/>
          <a:p>
            <a:r>
              <a:rPr lang="nl-NL" dirty="0" smtClean="0"/>
              <a:t>4.</a:t>
            </a:r>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13: Land invullen</a:t>
            </a:r>
            <a:endParaRPr lang="nl-NL" dirty="0"/>
          </a:p>
        </p:txBody>
      </p:sp>
      <p:sp>
        <p:nvSpPr>
          <p:cNvPr id="3" name="Tijdelijke aanduiding voor inhoud 2"/>
          <p:cNvSpPr>
            <a:spLocks noGrp="1"/>
          </p:cNvSpPr>
          <p:nvPr>
            <p:ph idx="1"/>
          </p:nvPr>
        </p:nvSpPr>
        <p:spPr/>
        <p:txBody>
          <a:bodyPr/>
          <a:lstStyle/>
          <a:p>
            <a:pPr lvl="0"/>
            <a:r>
              <a:rPr lang="nl-NL" dirty="0"/>
              <a:t>Toeristen komen naar dit land vanwege de molens, de tulpen en de </a:t>
            </a:r>
            <a:r>
              <a:rPr lang="nl-NL" dirty="0" smtClean="0"/>
              <a:t>coffeeshops</a:t>
            </a:r>
            <a:r>
              <a:rPr lang="nl-NL" dirty="0"/>
              <a:t>?</a:t>
            </a:r>
          </a:p>
          <a:p>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14: Land invullen</a:t>
            </a:r>
            <a:endParaRPr lang="nl-NL" dirty="0"/>
          </a:p>
        </p:txBody>
      </p:sp>
      <p:sp>
        <p:nvSpPr>
          <p:cNvPr id="3" name="Tijdelijke aanduiding voor inhoud 2"/>
          <p:cNvSpPr>
            <a:spLocks noGrp="1"/>
          </p:cNvSpPr>
          <p:nvPr>
            <p:ph idx="1"/>
          </p:nvPr>
        </p:nvSpPr>
        <p:spPr/>
        <p:txBody>
          <a:bodyPr/>
          <a:lstStyle/>
          <a:p>
            <a:pPr lvl="0">
              <a:buNone/>
            </a:pPr>
            <a:r>
              <a:rPr lang="nl-NL" dirty="0"/>
              <a:t>In deze lidstaat ligt de stad Straatsburg. De leden van het Europees Parlement reizen hier vaak naartoe om er te vergaderen. Het land is bekend om de wijn, kaas en de stokbroden.</a:t>
            </a:r>
          </a:p>
          <a:p>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15:  Aantal invullen</a:t>
            </a:r>
            <a:endParaRPr lang="nl-NL" dirty="0"/>
          </a:p>
        </p:txBody>
      </p:sp>
      <p:sp>
        <p:nvSpPr>
          <p:cNvPr id="3" name="Tijdelijke aanduiding voor inhoud 2"/>
          <p:cNvSpPr>
            <a:spLocks noGrp="1"/>
          </p:cNvSpPr>
          <p:nvPr>
            <p:ph idx="1"/>
          </p:nvPr>
        </p:nvSpPr>
        <p:spPr/>
        <p:txBody>
          <a:bodyPr/>
          <a:lstStyle/>
          <a:p>
            <a:pPr>
              <a:buNone/>
            </a:pPr>
            <a:r>
              <a:rPr lang="nl-NL" dirty="0" smtClean="0"/>
              <a:t>In hoeveel landen van de Europese Unie wordt er betaalt met de Euro?</a:t>
            </a:r>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16: Antwoord invullen</a:t>
            </a:r>
            <a:endParaRPr lang="nl-NL" dirty="0"/>
          </a:p>
        </p:txBody>
      </p:sp>
      <p:sp>
        <p:nvSpPr>
          <p:cNvPr id="3" name="Tijdelijke aanduiding voor inhoud 2"/>
          <p:cNvSpPr>
            <a:spLocks noGrp="1"/>
          </p:cNvSpPr>
          <p:nvPr>
            <p:ph idx="1"/>
          </p:nvPr>
        </p:nvSpPr>
        <p:spPr/>
        <p:txBody>
          <a:bodyPr/>
          <a:lstStyle/>
          <a:p>
            <a:pPr lvl="0">
              <a:buNone/>
            </a:pPr>
            <a:r>
              <a:rPr lang="nl-NL" dirty="0"/>
              <a:t>Noem de landen die lid zijn van de Europese Unie?</a:t>
            </a:r>
          </a:p>
          <a:p>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8"/>
            <a:ext cx="7772400" cy="1470025"/>
          </a:xfrm>
        </p:spPr>
        <p:txBody>
          <a:bodyPr/>
          <a:lstStyle/>
          <a:p>
            <a:r>
              <a:rPr lang="nl-NL" dirty="0" smtClean="0"/>
              <a:t>Vraag 1: aantal noteren</a:t>
            </a:r>
            <a:endParaRPr lang="nl-NL" dirty="0"/>
          </a:p>
        </p:txBody>
      </p:sp>
      <p:sp>
        <p:nvSpPr>
          <p:cNvPr id="3" name="Ondertitel 2"/>
          <p:cNvSpPr>
            <a:spLocks noGrp="1"/>
          </p:cNvSpPr>
          <p:nvPr>
            <p:ph type="subTitle" idx="1"/>
          </p:nvPr>
        </p:nvSpPr>
        <p:spPr>
          <a:xfrm>
            <a:off x="1331640" y="2492896"/>
            <a:ext cx="6400800" cy="1752600"/>
          </a:xfrm>
        </p:spPr>
        <p:txBody>
          <a:bodyPr/>
          <a:lstStyle/>
          <a:p>
            <a:pPr lvl="0"/>
            <a:r>
              <a:rPr lang="nl-NL" dirty="0">
                <a:solidFill>
                  <a:schemeClr val="tx1"/>
                </a:solidFill>
              </a:rPr>
              <a:t>Hoeveel landen zijn er lid van de Europese Unie? </a:t>
            </a:r>
          </a:p>
          <a:p>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8"/>
            <a:ext cx="7772400" cy="1470025"/>
          </a:xfrm>
        </p:spPr>
        <p:txBody>
          <a:bodyPr/>
          <a:lstStyle/>
          <a:p>
            <a:r>
              <a:rPr lang="nl-NL" dirty="0" smtClean="0"/>
              <a:t>Vraag 2: Juist/ Onjuist vraag</a:t>
            </a:r>
            <a:endParaRPr lang="nl-NL" dirty="0"/>
          </a:p>
        </p:txBody>
      </p:sp>
      <p:sp>
        <p:nvSpPr>
          <p:cNvPr id="3" name="Ondertitel 2"/>
          <p:cNvSpPr>
            <a:spLocks noGrp="1"/>
          </p:cNvSpPr>
          <p:nvPr>
            <p:ph type="subTitle" idx="1"/>
          </p:nvPr>
        </p:nvSpPr>
        <p:spPr>
          <a:xfrm>
            <a:off x="1331640" y="2708920"/>
            <a:ext cx="6400800" cy="1752600"/>
          </a:xfrm>
        </p:spPr>
        <p:txBody>
          <a:bodyPr/>
          <a:lstStyle/>
          <a:p>
            <a:pPr lvl="0"/>
            <a:r>
              <a:rPr lang="nl-NL" dirty="0" smtClean="0">
                <a:solidFill>
                  <a:schemeClr val="tx1"/>
                </a:solidFill>
              </a:rPr>
              <a:t>De </a:t>
            </a:r>
            <a:r>
              <a:rPr lang="nl-NL" dirty="0">
                <a:solidFill>
                  <a:schemeClr val="tx1"/>
                </a:solidFill>
              </a:rPr>
              <a:t>Europese Unie heeft meer inwoners dan de Verenigde Staten?</a:t>
            </a:r>
          </a:p>
          <a:p>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3: Juist/ onjuist vraag</a:t>
            </a:r>
            <a:endParaRPr lang="nl-NL" dirty="0"/>
          </a:p>
        </p:txBody>
      </p:sp>
      <p:sp>
        <p:nvSpPr>
          <p:cNvPr id="3" name="Tijdelijke aanduiding voor inhoud 2"/>
          <p:cNvSpPr>
            <a:spLocks noGrp="1"/>
          </p:cNvSpPr>
          <p:nvPr>
            <p:ph idx="1"/>
          </p:nvPr>
        </p:nvSpPr>
        <p:spPr>
          <a:xfrm>
            <a:off x="467544" y="2204864"/>
            <a:ext cx="8229600" cy="964704"/>
          </a:xfrm>
        </p:spPr>
        <p:txBody>
          <a:bodyPr/>
          <a:lstStyle/>
          <a:p>
            <a:pPr>
              <a:buNone/>
            </a:pPr>
            <a:r>
              <a:rPr lang="nl-NL" dirty="0" smtClean="0"/>
              <a:t>	Noorwegen is lid van de Europese Unie?</a:t>
            </a: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4: Beantwoord met Ja/ Nee</a:t>
            </a:r>
            <a:endParaRPr lang="nl-NL" dirty="0"/>
          </a:p>
        </p:txBody>
      </p:sp>
      <p:sp>
        <p:nvSpPr>
          <p:cNvPr id="3" name="Tijdelijke aanduiding voor inhoud 2"/>
          <p:cNvSpPr>
            <a:spLocks noGrp="1"/>
          </p:cNvSpPr>
          <p:nvPr>
            <p:ph idx="1"/>
          </p:nvPr>
        </p:nvSpPr>
        <p:spPr>
          <a:xfrm>
            <a:off x="467544" y="2276872"/>
            <a:ext cx="8229600" cy="2476872"/>
          </a:xfrm>
        </p:spPr>
        <p:txBody>
          <a:bodyPr/>
          <a:lstStyle/>
          <a:p>
            <a:pPr lvl="0">
              <a:buNone/>
            </a:pPr>
            <a:r>
              <a:rPr lang="nl-NL" dirty="0"/>
              <a:t>Aan de </a:t>
            </a:r>
            <a:r>
              <a:rPr lang="nl-NL" dirty="0" err="1"/>
              <a:t>Champions</a:t>
            </a:r>
            <a:r>
              <a:rPr lang="nl-NL" dirty="0"/>
              <a:t> League </a:t>
            </a:r>
            <a:r>
              <a:rPr lang="nl-NL" dirty="0" smtClean="0"/>
              <a:t>(voetbal) mogen </a:t>
            </a:r>
            <a:r>
              <a:rPr lang="nl-NL" dirty="0"/>
              <a:t>alleen </a:t>
            </a:r>
            <a:r>
              <a:rPr lang="nl-NL" dirty="0" smtClean="0"/>
              <a:t>clubs uit </a:t>
            </a:r>
            <a:r>
              <a:rPr lang="nl-NL" dirty="0"/>
              <a:t>de Europese Unie meedoen?</a:t>
            </a:r>
          </a:p>
          <a:p>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5: aantal noteren</a:t>
            </a:r>
            <a:endParaRPr lang="nl-NL" dirty="0"/>
          </a:p>
        </p:txBody>
      </p:sp>
      <p:sp>
        <p:nvSpPr>
          <p:cNvPr id="3" name="Tijdelijke aanduiding voor inhoud 2"/>
          <p:cNvSpPr>
            <a:spLocks noGrp="1"/>
          </p:cNvSpPr>
          <p:nvPr>
            <p:ph idx="1"/>
          </p:nvPr>
        </p:nvSpPr>
        <p:spPr>
          <a:xfrm>
            <a:off x="457200" y="1600201"/>
            <a:ext cx="8229600" cy="1900808"/>
          </a:xfrm>
        </p:spPr>
        <p:txBody>
          <a:bodyPr/>
          <a:lstStyle/>
          <a:p>
            <a:pPr lvl="0">
              <a:buNone/>
            </a:pPr>
            <a:r>
              <a:rPr lang="nl-NL" dirty="0"/>
              <a:t>Hoeveel sterren staan er op de vlag Europese Unie?</a:t>
            </a:r>
          </a:p>
          <a:p>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6: landen invullen</a:t>
            </a:r>
            <a:endParaRPr lang="nl-NL" dirty="0"/>
          </a:p>
        </p:txBody>
      </p:sp>
      <p:sp>
        <p:nvSpPr>
          <p:cNvPr id="3" name="Tijdelijke aanduiding voor inhoud 2"/>
          <p:cNvSpPr>
            <a:spLocks noGrp="1"/>
          </p:cNvSpPr>
          <p:nvPr>
            <p:ph idx="1"/>
          </p:nvPr>
        </p:nvSpPr>
        <p:spPr/>
        <p:txBody>
          <a:bodyPr/>
          <a:lstStyle/>
          <a:p>
            <a:pPr lvl="0">
              <a:buNone/>
            </a:pPr>
            <a:r>
              <a:rPr lang="nl-NL" dirty="0" smtClean="0"/>
              <a:t>Welke 6 </a:t>
            </a:r>
            <a:r>
              <a:rPr lang="nl-NL" dirty="0"/>
              <a:t>landen deden vanaf het begin mee aan de Europese Samenwerking?</a:t>
            </a:r>
          </a:p>
          <a:p>
            <a:pPr>
              <a:buNone/>
            </a:pP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7: Naam vlag noteren</a:t>
            </a:r>
            <a:endParaRPr lang="nl-NL" dirty="0"/>
          </a:p>
        </p:txBody>
      </p:sp>
      <p:sp>
        <p:nvSpPr>
          <p:cNvPr id="3" name="Tijdelijke aanduiding voor inhoud 2"/>
          <p:cNvSpPr>
            <a:spLocks noGrp="1"/>
          </p:cNvSpPr>
          <p:nvPr>
            <p:ph idx="1"/>
          </p:nvPr>
        </p:nvSpPr>
        <p:spPr>
          <a:xfrm>
            <a:off x="457200" y="1600201"/>
            <a:ext cx="8229600" cy="892696"/>
          </a:xfrm>
        </p:spPr>
        <p:txBody>
          <a:bodyPr/>
          <a:lstStyle/>
          <a:p>
            <a:r>
              <a:rPr lang="nl-NL" dirty="0"/>
              <a:t>Welke vlaggen herken je?</a:t>
            </a:r>
          </a:p>
        </p:txBody>
      </p:sp>
      <p:pic>
        <p:nvPicPr>
          <p:cNvPr id="12290" name="Picture 2" descr="http://www.startspot.nl/paginas/zweden/vlag-van-zweden.jpg"/>
          <p:cNvPicPr>
            <a:picLocks noChangeAspect="1" noChangeArrowheads="1"/>
          </p:cNvPicPr>
          <p:nvPr/>
        </p:nvPicPr>
        <p:blipFill>
          <a:blip r:embed="rId2" cstate="print"/>
          <a:srcRect/>
          <a:stretch>
            <a:fillRect/>
          </a:stretch>
        </p:blipFill>
        <p:spPr bwMode="auto">
          <a:xfrm>
            <a:off x="0" y="2204864"/>
            <a:ext cx="2376264" cy="1484742"/>
          </a:xfrm>
          <a:prstGeom prst="rect">
            <a:avLst/>
          </a:prstGeom>
          <a:noFill/>
        </p:spPr>
      </p:pic>
      <p:pic>
        <p:nvPicPr>
          <p:cNvPr id="12292" name="Picture 4" descr="http://www.landkaart.info/img/Vlag-Malta.gif"/>
          <p:cNvPicPr>
            <a:picLocks noChangeAspect="1" noChangeArrowheads="1"/>
          </p:cNvPicPr>
          <p:nvPr/>
        </p:nvPicPr>
        <p:blipFill>
          <a:blip r:embed="rId3" cstate="print"/>
          <a:srcRect/>
          <a:stretch>
            <a:fillRect/>
          </a:stretch>
        </p:blipFill>
        <p:spPr bwMode="auto">
          <a:xfrm>
            <a:off x="2483768" y="2204864"/>
            <a:ext cx="2160240" cy="1459492"/>
          </a:xfrm>
          <a:prstGeom prst="rect">
            <a:avLst/>
          </a:prstGeom>
          <a:noFill/>
        </p:spPr>
      </p:pic>
      <p:pic>
        <p:nvPicPr>
          <p:cNvPr id="12294" name="Picture 6" descr="http://www.firevaned.nl/uploads/images/Nieuws%20berichten/roemenie.gif"/>
          <p:cNvPicPr>
            <a:picLocks noChangeAspect="1" noChangeArrowheads="1"/>
          </p:cNvPicPr>
          <p:nvPr/>
        </p:nvPicPr>
        <p:blipFill>
          <a:blip r:embed="rId4" cstate="print"/>
          <a:srcRect/>
          <a:stretch>
            <a:fillRect/>
          </a:stretch>
        </p:blipFill>
        <p:spPr bwMode="auto">
          <a:xfrm>
            <a:off x="4716016" y="2204864"/>
            <a:ext cx="2123738" cy="1440160"/>
          </a:xfrm>
          <a:prstGeom prst="rect">
            <a:avLst/>
          </a:prstGeom>
          <a:noFill/>
        </p:spPr>
      </p:pic>
      <p:sp>
        <p:nvSpPr>
          <p:cNvPr id="12296" name="AutoShape 8" descr="data:image/jpeg;base64,/9j/4AAQSkZJRgABAQAAAQABAAD/2wBDAAkGBwgHBgkIBwgKCgkLDRYPDQwMDRsUFRAWIB0iIiAdHx8kKDQsJCYxJx8fLT0tMTU3Ojo6Iys/RD84QzQ5Ojf/2wBDAQoKCg0MDRoPDxo3JR8lNzc3Nzc3Nzc3Nzc3Nzc3Nzc3Nzc3Nzc3Nzc3Nzc3Nzc3Nzc3Nzc3Nzc3Nzc3Nzc3Nzf/wAARCABxAOUDASIAAhEBAxEB/8QAGQABAQADAQAAAAAAAAAAAAAAAAcBBAYF/8QAIBABAAAEBwEAAAAAAAAAAAAAAAECBbEDBAcxMzVyc//EABoBAQEBAAMBAAAAAAAAAAAAAAAFBgECBwP/xAAcEQEAAgEFAAAAAAAAAAAAAAAAAgUxMjM0cYH/2gAMAwEAAhEDEQA/APKAfNhAAAAAABRdJuGp+sO0ydKLpNw1P1h2mcxyoVfKj6oIDu1YAAAAADEdkqqfY5v7T3iqsdkqqfY5v7T3ig3u3DtZp9cmsAzS+AAAAAAAA5gBv3hgAAAAAAouk3DU/WHaZOlF0m4an6w7TOY5UKvlR9UEB3asAAAAABiOyVVPsc39p7xVWOyVVPsc39p7xQb3bh2s0+uTWAZpfAAAAAAAAcwA37wwAAAAAAUXSbhqfrDtMnSi6TcNT9YdpnMcqFXyo+qCA7tWAAAAAAxHZKqn2Ob+094qrHZKqn2Ob+094oN7tw7WafXJrAM0vgAAAAAAAOYAb94YAAAAAAKLpNw1P1h2mTpRdJuGp+sO0zmOVCr5UfVBAd2rAAAAAAYjslVT7HN/ae8VVjslVT7HN/ae8UG924drNPrk1gGaXwAAAAAAAHMAN+8MAAAAAAFF0m4an6w7TJ0ouk3DU/WHaZzHKhV8qPqggO7VgAAAAAMR2Sqp9jm/tPeKqx2Sqp9jm/tPeKDe7cO1mn1yawDNL4AAAAAAADmAG/eGAAAAAACi6TcNT9Ydpk6UXSbhqfrDtM5jlQq+VH1QQHdqwAAAAAGI7JVU+xzf2nvFVY7JVU+xzf2nvFBvduHazT65NYBml8AAAAAAABzADfvDAAAAAABRdJuGp+sO0ydKLpNw1P1h2mcxyoVfKj6oIDu1YAAAAADEdkqqfY5v7T3iqsdkqqfY5v7T3ig3u3DtZp9cmsAzS+AAAAAAAA5gBv3hgAAAAAAouk3DU/WHaYHMcqFXyo+qCA7tWAAAAAAxHZKqn2Ob+094gg3u3DtZp9cmsAzS+AAAAAAAA//Z"/>
          <p:cNvSpPr>
            <a:spLocks noChangeAspect="1" noChangeArrowheads="1"/>
          </p:cNvSpPr>
          <p:nvPr/>
        </p:nvSpPr>
        <p:spPr bwMode="auto">
          <a:xfrm>
            <a:off x="0" y="-411163"/>
            <a:ext cx="1733550" cy="85725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12298" name="AutoShape 10" descr="data:image/jpeg;base64,/9j/4AAQSkZJRgABAQAAAQABAAD/2wBDAAkGBwgHBgkIBwgKCgkLDRYPDQwMDRsUFRAWIB0iIiAdHx8kKDQsJCYxJx8fLT0tMTU3Ojo6Iys/RD84QzQ5Ojf/2wBDAQoKCg0MDRoPDxo3JR8lNzc3Nzc3Nzc3Nzc3Nzc3Nzc3Nzc3Nzc3Nzc3Nzc3Nzc3Nzc3Nzc3Nzc3Nzc3Nzc3Nzf/wAARCABxAOUDASIAAhEBAxEB/8QAGQABAQADAQAAAAAAAAAAAAAAAAcBBAYF/8QAIBABAAAEBwEAAAAAAAAAAAAAAAECBbEDBAcxMzVyc//EABoBAQEBAAMBAAAAAAAAAAAAAAAFBgECBwP/xAAcEQEAAgEFAAAAAAAAAAAAAAAAAgUxMjM0cYH/2gAMAwEAAhEDEQA/APKAfNhAAAAAABRdJuGp+sO0ydKLpNw1P1h2mcxyoVfKj6oIDu1YAAAAADEdkqqfY5v7T3iqsdkqqfY5v7T3ig3u3DtZp9cmsAzS+AAAAAAAA5gBv3hgAAAAAAouk3DU/WHaZOlF0m4an6w7TOY5UKvlR9UEB3asAAAAABiOyVVPsc39p7xVWOyVVPsc39p7xQb3bh2s0+uTWAZpfAAAAAAAAcwA37wwAAAAAAUXSbhqfrDtMnSi6TcNT9YdpnMcqFXyo+qCA7tWAAAAAAxHZKqn2Ob+094qrHZKqn2Ob+094oN7tw7WafXJrAM0vgAAAAAAAOYAb94YAAAAAAKLpNw1P1h2mTpRdJuGp+sO0zmOVCr5UfVBAd2rAAAAAAYjslVT7HN/ae8VVjslVT7HN/ae8UG924drNPrk1gGaXwAAAAAAAHMAN+8MAAAAAAFF0m4an6w7TJ0ouk3DU/WHaZzHKhV8qPqggO7VgAAAAAMR2Sqp9jm/tPeKqx2Sqp9jm/tPeKDe7cO1mn1yawDNL4AAAAAAADmAG/eGAAAAAACi6TcNT9Ydpk6UXSbhqfrDtM5jlQq+VH1QQHdqwAAAAAGI7JVU+xzf2nvFVY7JVU+xzf2nvFBvduHazT65NYBml8AAAAAAABzADfvDAAAAAABRdJuGp+sO0ydKLpNw1P1h2mcxyoVfKj6oIDu1YAAAAADEdkqqfY5v7T3iqsdkqqfY5v7T3ig3u3DtZp9cmsAzS+AAAAAAAA5gBv3hgAAAAAAouk3DU/WHaYHMcqFXyo+qCA7tWAAAAAAxHZKqn2Ob+094gg3u3DtZp9cmsAzS+AAAAAAAA//Z"/>
          <p:cNvSpPr>
            <a:spLocks noChangeAspect="1" noChangeArrowheads="1"/>
          </p:cNvSpPr>
          <p:nvPr/>
        </p:nvSpPr>
        <p:spPr bwMode="auto">
          <a:xfrm>
            <a:off x="0" y="-411163"/>
            <a:ext cx="1733550" cy="857251"/>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12300" name="Picture 12" descr="http://www.voetbalbasis.nl/EKbasis/plaatjes/Ierland.gif"/>
          <p:cNvPicPr>
            <a:picLocks noChangeAspect="1" noChangeArrowheads="1"/>
          </p:cNvPicPr>
          <p:nvPr/>
        </p:nvPicPr>
        <p:blipFill>
          <a:blip r:embed="rId5" cstate="print"/>
          <a:srcRect/>
          <a:stretch>
            <a:fillRect/>
          </a:stretch>
        </p:blipFill>
        <p:spPr bwMode="auto">
          <a:xfrm>
            <a:off x="6948264" y="2420888"/>
            <a:ext cx="2040226" cy="1008112"/>
          </a:xfrm>
          <a:prstGeom prst="rect">
            <a:avLst/>
          </a:prstGeom>
          <a:noFill/>
        </p:spPr>
      </p:pic>
      <p:sp>
        <p:nvSpPr>
          <p:cNvPr id="10" name="Tekstvak 9"/>
          <p:cNvSpPr txBox="1"/>
          <p:nvPr/>
        </p:nvSpPr>
        <p:spPr>
          <a:xfrm>
            <a:off x="179512" y="3789040"/>
            <a:ext cx="8496944" cy="369332"/>
          </a:xfrm>
          <a:prstGeom prst="rect">
            <a:avLst/>
          </a:prstGeom>
          <a:noFill/>
        </p:spPr>
        <p:txBody>
          <a:bodyPr wrap="square" rtlCol="0">
            <a:spAutoFit/>
          </a:bodyPr>
          <a:lstStyle/>
          <a:p>
            <a:r>
              <a:rPr lang="nl-NL" dirty="0" smtClean="0"/>
              <a:t>1.			2.			3.		4.</a:t>
            </a:r>
            <a:endParaRPr lang="nl-NL" dirty="0"/>
          </a:p>
        </p:txBody>
      </p:sp>
      <p:sp>
        <p:nvSpPr>
          <p:cNvPr id="12302" name="AutoShape 14" descr="data:image/jpeg;base64,/9j/4AAQSkZJRgABAQAAAQABAAD/2wBDAAkGBwgHBgkIBwgKCgkLDRYPDQwMDRsUFRAWIB0iIiAdHx8kKDQsJCYxJx8fLT0tMTU3Ojo6Iys/RD84QzQ5Ojf/2wBDAQoKCg0MDRoPDxo3JR8lNzc3Nzc3Nzc3Nzc3Nzc3Nzc3Nzc3Nzc3Nzc3Nzc3Nzc3Nzc3Nzc3Nzc3Nzc3Nzc3Nzf/wAARCACLALsDASIAAhEBAxEB/8QAGAABAAMBAAAAAAAAAAAAAAAAAAEGBwj/xAAfEAEAAAQHAAAAAAAAAAAAAAAAAQIFBwM0NnN0sbL/xAAbAQEAAgMBAQAAAAAAAAAAAAAAAQUDBAYHAv/EAB4RAQABAgcAAAAAAAAAAAAAAAABAjMDBAU0cYGx/9oADAMBAAIRAxEAPwDLwHQvoAAAAWS22vaHyY+JlbWS22vaHyY+JmPFt1cIdOQSiCVEgAAABDL7x5+kbWN3I1Bl948/SNrG7ka+atSs9H3tHfks9AVbtgAAAAAFRAd684AAAAFkttr2h8mPiZW1kttr2h8mPiZjxbdXCHTkEoglRIAAAAQy+8efpG1jdyNQZfePP0jaxu5GvmrUrPR97R35LPQFW7YAAAAABUQHevOAAAABZLba9ofJj4mVtZLba9ofJj4mY8W3Vwh05BKIJUSAAAAEMvvHn6RtY3cjUGX3jz9I2sbuRr5q1Kz0fe0d+Sz0BVu2AAAAAAVEB3rzgAAAAWS22vaHyY+JlbWS22vaHyY+JmPFt1cIdOQSiCVEgAAABDL7x5+kbWN3I1Bl948/SNrG7ka+atSs9H3tHfks9AVbtgAAAAAFRAd684AAAAFkttr2h8mPiZW1kttr2h8mPiZjxbdXCHTkEoglRIAAAAQy+8efpG1jdyNQZfePP0jaxu5GvmrUrPR97R35LPQFW7YAAAAABUQHevOAAAABZLba9ofJj4mVtZLba9ofJj4mY8W3Vwh05BKIJUSAAAAEMvvHn6RtY3cjUGX3jz9I2sbuRr5q1Kz0fe0d+Sz0BVu2AAAAAAVEB3rzgAAAAWS22vaHyY+JlbWS22vaHyY+JmPFt1cIdOQSiCVEgAAABDL7x5+kbWN3I1Bl948/SNrG7ka+atSs9H3tHfks9AVbtgAAAAAFRAd684AAAAFkttr2h8mPiZW1kttr2h8mPiZjxbdXCHTkEoglRIAAAAQy+8efpG1jdyNQZfePP0jaxu5GvmrUrPR97R35LPQFW7YAAAAABUQHevOAAAABZLba9ofJj4mVtZLba9ofJj4mY8W3Vwh05BKIJUSAAAAEMvvHn6RtY3cjUGX3jz9I2sbuRr5q1Kz0fe0d+Sz0BVu2AAAAAAf/2Q=="/>
          <p:cNvSpPr>
            <a:spLocks noChangeAspect="1" noChangeArrowheads="1"/>
          </p:cNvSpPr>
          <p:nvPr/>
        </p:nvSpPr>
        <p:spPr bwMode="auto">
          <a:xfrm>
            <a:off x="0" y="-617538"/>
            <a:ext cx="1733550" cy="1285876"/>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12304" name="Picture 16" descr="http://www.academieavr.nl/VLAG%20FRANKRIJK%202010%2001.PNG"/>
          <p:cNvPicPr>
            <a:picLocks noChangeAspect="1" noChangeArrowheads="1"/>
          </p:cNvPicPr>
          <p:nvPr/>
        </p:nvPicPr>
        <p:blipFill>
          <a:blip r:embed="rId6" cstate="print"/>
          <a:srcRect/>
          <a:stretch>
            <a:fillRect/>
          </a:stretch>
        </p:blipFill>
        <p:spPr bwMode="auto">
          <a:xfrm>
            <a:off x="0" y="4221088"/>
            <a:ext cx="2267743" cy="1525859"/>
          </a:xfrm>
          <a:prstGeom prst="rect">
            <a:avLst/>
          </a:prstGeom>
          <a:noFill/>
        </p:spPr>
      </p:pic>
      <p:pic>
        <p:nvPicPr>
          <p:cNvPr id="12306" name="Picture 18" descr="http://ihcl.be/web/images/stories/articles/duitsland_vlag.jpg"/>
          <p:cNvPicPr>
            <a:picLocks noChangeAspect="1" noChangeArrowheads="1"/>
          </p:cNvPicPr>
          <p:nvPr/>
        </p:nvPicPr>
        <p:blipFill>
          <a:blip r:embed="rId7" cstate="print"/>
          <a:srcRect/>
          <a:stretch>
            <a:fillRect/>
          </a:stretch>
        </p:blipFill>
        <p:spPr bwMode="auto">
          <a:xfrm>
            <a:off x="2339752" y="4221088"/>
            <a:ext cx="2232248" cy="1522140"/>
          </a:xfrm>
          <a:prstGeom prst="rect">
            <a:avLst/>
          </a:prstGeom>
          <a:noFill/>
        </p:spPr>
      </p:pic>
      <p:pic>
        <p:nvPicPr>
          <p:cNvPr id="12308" name="Picture 20" descr="http://www.epyon.be/blog/archives/wp-content/2008/02/kosovoflag.png"/>
          <p:cNvPicPr>
            <a:picLocks noChangeAspect="1" noChangeArrowheads="1"/>
          </p:cNvPicPr>
          <p:nvPr/>
        </p:nvPicPr>
        <p:blipFill>
          <a:blip r:embed="rId8" cstate="print"/>
          <a:srcRect/>
          <a:stretch>
            <a:fillRect/>
          </a:stretch>
        </p:blipFill>
        <p:spPr bwMode="auto">
          <a:xfrm>
            <a:off x="4716016" y="4221088"/>
            <a:ext cx="2088232" cy="1547664"/>
          </a:xfrm>
          <a:prstGeom prst="rect">
            <a:avLst/>
          </a:prstGeom>
          <a:noFill/>
        </p:spPr>
      </p:pic>
      <p:pic>
        <p:nvPicPr>
          <p:cNvPr id="12310" name="Picture 22" descr="http://upload.wikimedia.org/wikipedia/commons/thumb/e/e6/Flag_of_Slovakia.svg/250px-Flag_of_Slovakia.svg.png"/>
          <p:cNvPicPr>
            <a:picLocks noChangeAspect="1" noChangeArrowheads="1"/>
          </p:cNvPicPr>
          <p:nvPr/>
        </p:nvPicPr>
        <p:blipFill>
          <a:blip r:embed="rId9" cstate="print"/>
          <a:srcRect/>
          <a:stretch>
            <a:fillRect/>
          </a:stretch>
        </p:blipFill>
        <p:spPr bwMode="auto">
          <a:xfrm>
            <a:off x="6876256" y="4293096"/>
            <a:ext cx="2155928" cy="1440160"/>
          </a:xfrm>
          <a:prstGeom prst="rect">
            <a:avLst/>
          </a:prstGeom>
          <a:noFill/>
        </p:spPr>
      </p:pic>
      <p:sp>
        <p:nvSpPr>
          <p:cNvPr id="16" name="Tekstvak 15"/>
          <p:cNvSpPr txBox="1"/>
          <p:nvPr/>
        </p:nvSpPr>
        <p:spPr>
          <a:xfrm>
            <a:off x="107504" y="5877272"/>
            <a:ext cx="8712968" cy="369332"/>
          </a:xfrm>
          <a:prstGeom prst="rect">
            <a:avLst/>
          </a:prstGeom>
          <a:noFill/>
        </p:spPr>
        <p:txBody>
          <a:bodyPr wrap="square" rtlCol="0">
            <a:spAutoFit/>
          </a:bodyPr>
          <a:lstStyle/>
          <a:p>
            <a:r>
              <a:rPr lang="nl-NL" dirty="0" smtClean="0"/>
              <a:t>5.			6.			7.		8.</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r>
              <a:rPr lang="nl-NL" dirty="0"/>
              <a:t/>
            </a:r>
            <a:br>
              <a:rPr lang="nl-NL" dirty="0"/>
            </a:br>
            <a:r>
              <a:rPr lang="nl-NL" dirty="0" smtClean="0"/>
              <a:t>Vraag 8: Instrumenten invullen</a:t>
            </a:r>
            <a:endParaRPr lang="nl-NL" dirty="0"/>
          </a:p>
        </p:txBody>
      </p:sp>
      <p:sp>
        <p:nvSpPr>
          <p:cNvPr id="3" name="Tijdelijke aanduiding voor inhoud 2"/>
          <p:cNvSpPr>
            <a:spLocks noGrp="1"/>
          </p:cNvSpPr>
          <p:nvPr>
            <p:ph idx="1"/>
          </p:nvPr>
        </p:nvSpPr>
        <p:spPr/>
        <p:txBody>
          <a:bodyPr/>
          <a:lstStyle/>
          <a:p>
            <a:pPr>
              <a:buNone/>
            </a:pPr>
            <a:r>
              <a:rPr lang="nl-NL" dirty="0" smtClean="0"/>
              <a:t>Welke muziekinstrumenten worden veel gebruikt bij de typische Ierse muziek?</a:t>
            </a:r>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349</Words>
  <Application>Microsoft Office PowerPoint</Application>
  <PresentationFormat>Diavoorstelling (4:3)</PresentationFormat>
  <Paragraphs>38</Paragraphs>
  <Slides>17</Slides>
  <Notes>0</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Office-thema</vt:lpstr>
      <vt:lpstr>Europa Quiz</vt:lpstr>
      <vt:lpstr>Vraag 1: aantal noteren</vt:lpstr>
      <vt:lpstr>Vraag 2: Juist/ Onjuist vraag</vt:lpstr>
      <vt:lpstr>Vraag 3: Juist/ onjuist vraag</vt:lpstr>
      <vt:lpstr>Vraag 4: Beantwoord met Ja/ Nee</vt:lpstr>
      <vt:lpstr>Vraag 5: aantal noteren</vt:lpstr>
      <vt:lpstr>Vraag 6: landen invullen</vt:lpstr>
      <vt:lpstr>Vraag 7: Naam vlag noteren</vt:lpstr>
      <vt:lpstr> Vraag 8: Instrumenten invullen</vt:lpstr>
      <vt:lpstr>Vraag 9: Land invullen</vt:lpstr>
      <vt:lpstr>Vraag 10: Land invullen</vt:lpstr>
      <vt:lpstr>Vraag 11: Land invullen </vt:lpstr>
      <vt:lpstr>Vraag 12:In welke stad staan deze bekende gebouwen </vt:lpstr>
      <vt:lpstr>Vraag 13: Land invullen</vt:lpstr>
      <vt:lpstr>Vraag 14: Land invullen</vt:lpstr>
      <vt:lpstr>Vraag 15:  Aantal invullen</vt:lpstr>
      <vt:lpstr>Vraag 16: Antwoord invullen</vt:lpstr>
    </vt:vector>
  </TitlesOfParts>
  <Company>Wellantcollege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 Quiz</dc:title>
  <dc:creator>reedijkr</dc:creator>
  <cp:lastModifiedBy>heuvelejvanden</cp:lastModifiedBy>
  <cp:revision>7</cp:revision>
  <dcterms:created xsi:type="dcterms:W3CDTF">2012-06-27T10:26:49Z</dcterms:created>
  <dcterms:modified xsi:type="dcterms:W3CDTF">2012-11-04T15:45:59Z</dcterms:modified>
</cp:coreProperties>
</file>